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463" r:id="rId3"/>
    <p:sldId id="528" r:id="rId4"/>
    <p:sldId id="529" r:id="rId5"/>
    <p:sldId id="530" r:id="rId6"/>
    <p:sldId id="531" r:id="rId7"/>
    <p:sldId id="532" r:id="rId8"/>
    <p:sldId id="797" r:id="rId9"/>
    <p:sldId id="350" r:id="rId10"/>
    <p:sldId id="761" r:id="rId11"/>
    <p:sldId id="524" r:id="rId12"/>
    <p:sldId id="518" r:id="rId13"/>
    <p:sldId id="519" r:id="rId14"/>
    <p:sldId id="521" r:id="rId15"/>
    <p:sldId id="513" r:id="rId16"/>
    <p:sldId id="522" r:id="rId17"/>
    <p:sldId id="795" r:id="rId18"/>
    <p:sldId id="796"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829"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8/11/2023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8/11/2023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8/11/2023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12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Data Model</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3" name="Picture 2">
            <a:extLst>
              <a:ext uri="{FF2B5EF4-FFF2-40B4-BE49-F238E27FC236}">
                <a16:creationId xmlns:a16="http://schemas.microsoft.com/office/drawing/2014/main" id="{0D929884-260B-4B71-B536-F280BD6156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018" y="830525"/>
            <a:ext cx="9419679" cy="5531304"/>
          </a:xfrm>
          <a:prstGeom prst="rect">
            <a:avLst/>
          </a:prstGeom>
        </p:spPr>
      </p:pic>
    </p:spTree>
    <p:extLst>
      <p:ext uri="{BB962C8B-B14F-4D97-AF65-F5344CB8AC3E}">
        <p14:creationId xmlns:p14="http://schemas.microsoft.com/office/powerpoint/2010/main" val="1111244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r>
              <a:rPr lang="en-US" b="1" dirty="0"/>
              <a:t>UX consistency</a:t>
            </a:r>
          </a:p>
          <a:p>
            <a:r>
              <a:rPr lang="en-US" dirty="0"/>
              <a:t>▪ Increases </a:t>
            </a:r>
            <a:r>
              <a:rPr lang="en-US" b="1" dirty="0"/>
              <a:t>adoption </a:t>
            </a:r>
            <a:r>
              <a:rPr lang="en-US" dirty="0"/>
              <a:t>of your app</a:t>
            </a:r>
          </a:p>
          <a:p>
            <a:r>
              <a:rPr lang="en-US" dirty="0"/>
              <a:t>▪ Improves business </a:t>
            </a:r>
            <a:r>
              <a:rPr lang="en-US" b="1" dirty="0"/>
              <a:t>user productivity</a:t>
            </a:r>
          </a:p>
          <a:p>
            <a:r>
              <a:rPr lang="en-US" dirty="0"/>
              <a:t>▪ Decreases </a:t>
            </a:r>
            <a:r>
              <a:rPr lang="en-US" b="1" dirty="0"/>
              <a:t>training time</a:t>
            </a:r>
          </a:p>
          <a:p>
            <a:r>
              <a:rPr lang="en-US" dirty="0"/>
              <a:t>▪ Improves </a:t>
            </a:r>
            <a:r>
              <a:rPr lang="en-US" b="1" dirty="0"/>
              <a:t>data quality</a:t>
            </a:r>
          </a:p>
          <a:p>
            <a:r>
              <a:rPr lang="en-US" dirty="0"/>
              <a:t>▪ 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r>
              <a:rPr lang="en-US" dirty="0"/>
              <a:t>▪ Delivers </a:t>
            </a:r>
            <a:r>
              <a:rPr lang="en-US" b="1" dirty="0"/>
              <a:t>enterprise-ready </a:t>
            </a:r>
            <a:r>
              <a:rPr lang="en-US" dirty="0"/>
              <a:t>SAPUI5 apps based on</a:t>
            </a:r>
          </a:p>
          <a:p>
            <a:r>
              <a:rPr lang="en-US" dirty="0"/>
              <a:t>stable, optimized, out-of-the-box UI code</a:t>
            </a:r>
          </a:p>
          <a:p>
            <a:r>
              <a:rPr lang="en-US" dirty="0"/>
              <a:t>▪ Boosts </a:t>
            </a:r>
            <a:r>
              <a:rPr lang="en-US" b="1" dirty="0"/>
              <a:t>developer efficiency </a:t>
            </a:r>
            <a:r>
              <a:rPr lang="en-US" dirty="0"/>
              <a:t>by scaling development</a:t>
            </a:r>
          </a:p>
          <a:p>
            <a:r>
              <a:rPr lang="en-US" dirty="0"/>
              <a:t>and maintenance in a cost-efficient way</a:t>
            </a:r>
          </a:p>
          <a:p>
            <a:r>
              <a:rPr lang="en-US" dirty="0"/>
              <a:t>▪ Provides a centrally managed, </a:t>
            </a:r>
            <a:r>
              <a:rPr lang="en-US" b="1" dirty="0"/>
              <a:t>consistent UX</a:t>
            </a:r>
          </a:p>
          <a:p>
            <a:r>
              <a:rPr lang="en-US" dirty="0"/>
              <a:t>complying with the latest SAP Fiori design</a:t>
            </a:r>
          </a:p>
          <a:p>
            <a:r>
              <a:rPr lang="en-US" dirty="0"/>
              <a:t>▪ Ensures </a:t>
            </a:r>
            <a:r>
              <a:rPr lang="en-US" b="1" dirty="0"/>
              <a:t>upgrade stability </a:t>
            </a:r>
            <a:r>
              <a:rPr lang="en-US" dirty="0"/>
              <a:t>and forward compatibility</a:t>
            </a:r>
          </a:p>
          <a:p>
            <a:r>
              <a:rPr lang="en-US" dirty="0"/>
              <a:t>▪ Allows </a:t>
            </a:r>
            <a:r>
              <a:rPr lang="en-US" b="1" dirty="0"/>
              <a:t>extensibility </a:t>
            </a:r>
            <a:r>
              <a:rPr lang="en-US" dirty="0"/>
              <a:t>of standard floorplans with custom</a:t>
            </a:r>
          </a:p>
          <a:p>
            <a:r>
              <a:rPr lang="en-US" dirty="0"/>
              <a:t>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661515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604" y="883700"/>
            <a:ext cx="9144792" cy="5090601"/>
          </a:xfrm>
          <a:prstGeom prst="rect">
            <a:avLst/>
          </a:prstGeom>
        </p:spPr>
      </p:pic>
    </p:spTree>
    <p:extLst>
      <p:ext uri="{BB962C8B-B14F-4D97-AF65-F5344CB8AC3E}">
        <p14:creationId xmlns:p14="http://schemas.microsoft.com/office/powerpoint/2010/main" val="1721055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2">
            <a:extLst>
              <a:ext uri="{FF2B5EF4-FFF2-40B4-BE49-F238E27FC236}">
                <a16:creationId xmlns:a16="http://schemas.microsoft.com/office/drawing/2014/main" id="{BA121E67-5F90-41A7-B35B-405E6032A341}"/>
              </a:ext>
            </a:extLst>
          </p:cNvPr>
          <p:cNvSpPr txBox="1"/>
          <p:nvPr/>
        </p:nvSpPr>
        <p:spPr>
          <a:xfrm>
            <a:off x="1944582" y="1932346"/>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35633" y="1900080"/>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XML Annotations</a:t>
            </a:r>
          </a:p>
        </p:txBody>
      </p:sp>
      <p:cxnSp>
        <p:nvCxnSpPr>
          <p:cNvPr id="9" name="Straight Connector 8">
            <a:extLst>
              <a:ext uri="{FF2B5EF4-FFF2-40B4-BE49-F238E27FC236}">
                <a16:creationId xmlns:a16="http://schemas.microsoft.com/office/drawing/2014/main" id="{0CC8E7DB-4EAF-4184-8CBE-4013D40F0DAF}"/>
              </a:ext>
            </a:extLst>
          </p:cNvPr>
          <p:cNvCxnSpPr>
            <a:cxnSpLocks/>
          </p:cNvCxnSpPr>
          <p:nvPr/>
        </p:nvCxnSpPr>
        <p:spPr>
          <a:xfrm flipV="1">
            <a:off x="215150" y="2341691"/>
            <a:ext cx="1154399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096000" y="2433076"/>
            <a:ext cx="5663142"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Coded inside the annotations.xml file inside a Fiori Application</a:t>
            </a:r>
          </a:p>
          <a:p>
            <a:pPr marL="285750" indent="-285750" algn="just">
              <a:buFont typeface="Arial" panose="020B0604020202020204" pitchFamily="34" charset="0"/>
              <a:buChar char="•"/>
            </a:pPr>
            <a:r>
              <a:rPr lang="en-US" dirty="0"/>
              <a:t>Require understanding of XML in general and knowledge of annotations</a:t>
            </a:r>
          </a:p>
          <a:p>
            <a:pPr marL="285750" indent="-285750" algn="just">
              <a:buFont typeface="Arial" panose="020B0604020202020204" pitchFamily="34" charset="0"/>
              <a:buChar char="•"/>
            </a:pPr>
            <a:r>
              <a:rPr lang="en-US" dirty="0"/>
              <a:t>XML annotations follow the lifecycle of your app (local project)</a:t>
            </a:r>
          </a:p>
          <a:p>
            <a:pPr marL="285750" indent="-285750" algn="just">
              <a:buFont typeface="Arial" panose="020B0604020202020204" pitchFamily="34" charset="0"/>
              <a:buChar char="•"/>
            </a:pPr>
            <a:r>
              <a:rPr lang="en-US" dirty="0"/>
              <a:t>With latest UI5 release, we can use new features</a:t>
            </a:r>
          </a:p>
          <a:p>
            <a:pPr marL="285750" indent="-285750" algn="just">
              <a:buFont typeface="Arial" panose="020B0604020202020204" pitchFamily="34" charset="0"/>
              <a:buChar char="•"/>
            </a:pPr>
            <a:r>
              <a:rPr lang="en-US" dirty="0"/>
              <a:t>Suitable if we use SEGW based services, Or other frameworks which does not support the annotations.</a:t>
            </a:r>
          </a:p>
          <a:p>
            <a:pPr marL="285750" indent="-285750" algn="just">
              <a:buFont typeface="Arial" panose="020B0604020202020204" pitchFamily="34" charset="0"/>
              <a:buChar char="•"/>
            </a:pPr>
            <a:r>
              <a:rPr lang="en-US" dirty="0"/>
              <a:t>UI projects are decoupled from the CDS and services and can be tested and transported independently.</a:t>
            </a:r>
          </a:p>
          <a:p>
            <a:pPr marL="285750" indent="-285750" algn="just">
              <a:buFont typeface="Arial" panose="020B0604020202020204" pitchFamily="34" charset="0"/>
              <a:buChar char="•"/>
            </a:pPr>
            <a:r>
              <a:rPr lang="en-US" dirty="0"/>
              <a:t>Easy to work with the help of annotation modeler extension pack</a:t>
            </a:r>
          </a:p>
          <a:p>
            <a:pPr marL="285750" indent="-285750" algn="just">
              <a:buFont typeface="Arial" panose="020B0604020202020204" pitchFamily="34" charset="0"/>
              <a:buChar char="•"/>
            </a:pPr>
            <a:r>
              <a:rPr lang="en-US" dirty="0"/>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171607" y="2479098"/>
            <a:ext cx="559614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Annotations which are coding in ABAP system.</a:t>
            </a:r>
          </a:p>
          <a:p>
            <a:pPr marL="285750" indent="-285750" algn="just">
              <a:buFont typeface="Arial" panose="020B0604020202020204" pitchFamily="34" charset="0"/>
              <a:buChar char="•"/>
            </a:pPr>
            <a:r>
              <a:rPr lang="en-US" dirty="0"/>
              <a:t>Require experience in ABAP on HANA and done by an ABAP or S/4HANA Consultants</a:t>
            </a:r>
          </a:p>
          <a:p>
            <a:pPr marL="285750" indent="-285750" algn="just">
              <a:buFont typeface="Arial" panose="020B0604020202020204" pitchFamily="34" charset="0"/>
              <a:buChar char="•"/>
            </a:pPr>
            <a:r>
              <a:rPr lang="en-US" dirty="0"/>
              <a:t>CDS annotations follow the lifecycle of your OData</a:t>
            </a:r>
          </a:p>
          <a:p>
            <a:pPr algn="just"/>
            <a:r>
              <a:rPr lang="en-US" dirty="0"/>
              <a:t>      Service.</a:t>
            </a:r>
          </a:p>
          <a:p>
            <a:pPr marL="285750" indent="-285750" algn="just">
              <a:buFont typeface="Arial" panose="020B0604020202020204" pitchFamily="34" charset="0"/>
              <a:buChar char="•"/>
            </a:pPr>
            <a:r>
              <a:rPr lang="en-US" dirty="0"/>
              <a:t>Due to different release cycles, some new annotations</a:t>
            </a:r>
          </a:p>
          <a:p>
            <a:pPr algn="just"/>
            <a:r>
              <a:rPr lang="en-US" dirty="0"/>
              <a:t>      might be available later in ABAP CDS.</a:t>
            </a:r>
          </a:p>
          <a:p>
            <a:pPr marL="285750" indent="-285750" algn="just">
              <a:buFont typeface="Arial" panose="020B0604020202020204" pitchFamily="34" charset="0"/>
              <a:buChar char="•"/>
            </a:pPr>
            <a:r>
              <a:rPr lang="en-US" dirty="0"/>
              <a:t>More suitable if we use frameworks like RAP, &amp; BOPF to build end to end applications</a:t>
            </a:r>
          </a:p>
          <a:p>
            <a:pPr marL="285750" indent="-285750" algn="just">
              <a:buFont typeface="Arial" panose="020B0604020202020204" pitchFamily="34" charset="0"/>
              <a:buChar char="•"/>
            </a:pPr>
            <a:r>
              <a:rPr lang="en-US" dirty="0"/>
              <a:t>Project will be coupled with OData built on CDS hence we cannot test application if the service is down.</a:t>
            </a:r>
          </a:p>
          <a:p>
            <a:pPr marL="285750" indent="-285750" algn="just">
              <a:buFont typeface="Arial" panose="020B0604020202020204" pitchFamily="34" charset="0"/>
              <a:buChar char="•"/>
            </a:pPr>
            <a:r>
              <a:rPr lang="en-US" dirty="0"/>
              <a:t>Easy to code and can be modularized with metadata extensions in CDS.</a:t>
            </a:r>
          </a:p>
          <a:p>
            <a:pPr marL="285750" indent="-285750" algn="just">
              <a:buFont typeface="Arial" panose="020B0604020202020204" pitchFamily="34" charset="0"/>
              <a:buChar char="•"/>
            </a:pPr>
            <a:r>
              <a:rPr lang="en-US" dirty="0"/>
              <a:t>Use ADT tool to code the same.</a:t>
            </a:r>
          </a:p>
          <a:p>
            <a:pPr algn="just"/>
            <a:endParaRPr lang="en-US" dirty="0"/>
          </a:p>
        </p:txBody>
      </p:sp>
      <p:cxnSp>
        <p:nvCxnSpPr>
          <p:cNvPr id="4" name="Straight Connector 3">
            <a:extLst>
              <a:ext uri="{FF2B5EF4-FFF2-40B4-BE49-F238E27FC236}">
                <a16:creationId xmlns:a16="http://schemas.microsoft.com/office/drawing/2014/main" id="{A0D0DBEB-CC5B-4385-B8AE-2070E2959F55}"/>
              </a:ext>
            </a:extLst>
          </p:cNvPr>
          <p:cNvCxnSpPr>
            <a:cxnSpLocks/>
            <a:stCxn id="2" idx="2"/>
          </p:cNvCxnSpPr>
          <p:nvPr/>
        </p:nvCxnSpPr>
        <p:spPr>
          <a:xfrm>
            <a:off x="5842586" y="1702420"/>
            <a:ext cx="0" cy="50239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22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Components of an Object Page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53846FDB-1807-4A36-B387-83306B06334A}"/>
              </a:ext>
            </a:extLst>
          </p:cNvPr>
          <p:cNvPicPr>
            <a:picLocks noChangeAspect="1"/>
          </p:cNvPicPr>
          <p:nvPr/>
        </p:nvPicPr>
        <p:blipFill>
          <a:blip r:embed="rId3"/>
          <a:stretch>
            <a:fillRect/>
          </a:stretch>
        </p:blipFill>
        <p:spPr>
          <a:xfrm>
            <a:off x="424265" y="877877"/>
            <a:ext cx="11343470" cy="5574865"/>
          </a:xfrm>
          <a:prstGeom prst="rect">
            <a:avLst/>
          </a:prstGeom>
        </p:spPr>
      </p:pic>
    </p:spTree>
    <p:extLst>
      <p:ext uri="{BB962C8B-B14F-4D97-AF65-F5344CB8AC3E}">
        <p14:creationId xmlns:p14="http://schemas.microsoft.com/office/powerpoint/2010/main" val="1070869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Extension Pack in VS Code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E1D1FBC9-102B-4C7D-90F1-7C37C46CF506}"/>
              </a:ext>
            </a:extLst>
          </p:cNvPr>
          <p:cNvPicPr>
            <a:picLocks noChangeAspect="1"/>
          </p:cNvPicPr>
          <p:nvPr/>
        </p:nvPicPr>
        <p:blipFill>
          <a:blip r:embed="rId3"/>
          <a:stretch>
            <a:fillRect/>
          </a:stretch>
        </p:blipFill>
        <p:spPr>
          <a:xfrm>
            <a:off x="330926" y="915921"/>
            <a:ext cx="11297673" cy="5452482"/>
          </a:xfrm>
          <a:prstGeom prst="rect">
            <a:avLst/>
          </a:prstGeom>
        </p:spPr>
      </p:pic>
    </p:spTree>
    <p:extLst>
      <p:ext uri="{BB962C8B-B14F-4D97-AF65-F5344CB8AC3E}">
        <p14:creationId xmlns:p14="http://schemas.microsoft.com/office/powerpoint/2010/main" val="4052101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12</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480131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Fiori Launchpad</a:t>
            </a:r>
          </a:p>
          <a:p>
            <a:pPr marL="285750" indent="-285750">
              <a:buClr>
                <a:schemeClr val="tx1"/>
              </a:buClr>
              <a:buFont typeface="Arial" panose="020B0604020202020204" pitchFamily="34" charset="0"/>
              <a:buChar char="•"/>
            </a:pPr>
            <a:r>
              <a:rPr lang="en-US" dirty="0"/>
              <a:t>Accessing the Fiori Launchpad</a:t>
            </a:r>
          </a:p>
          <a:p>
            <a:pPr marL="285750" indent="-285750">
              <a:buClr>
                <a:schemeClr val="tx1"/>
              </a:buClr>
              <a:buFont typeface="Arial" panose="020B0604020202020204" pitchFamily="34" charset="0"/>
              <a:buChar char="•"/>
            </a:pPr>
            <a:r>
              <a:rPr lang="en-US" dirty="0"/>
              <a:t>Adding our app to Launchpad</a:t>
            </a:r>
          </a:p>
          <a:p>
            <a:pPr marL="285750" indent="-285750">
              <a:buClr>
                <a:schemeClr val="tx1"/>
              </a:buClr>
              <a:buFont typeface="Arial" panose="020B0604020202020204" pitchFamily="34" charset="0"/>
              <a:buChar char="•"/>
            </a:pPr>
            <a:r>
              <a:rPr lang="en-US" dirty="0"/>
              <a:t>Understanding the Basic Terms related to Launchpad</a:t>
            </a:r>
          </a:p>
          <a:p>
            <a:pPr marL="285750" indent="-285750">
              <a:buClr>
                <a:schemeClr val="tx1"/>
              </a:buClr>
              <a:buFont typeface="Arial" panose="020B0604020202020204" pitchFamily="34" charset="0"/>
              <a:buChar char="•"/>
            </a:pPr>
            <a:r>
              <a:rPr lang="en-US" dirty="0"/>
              <a:t>Relation Between Frontend Components</a:t>
            </a:r>
          </a:p>
          <a:p>
            <a:pPr marL="285750" indent="-285750">
              <a:buFont typeface="Arial" panose="020B0604020202020204" pitchFamily="34" charset="0"/>
              <a:buChar char="•"/>
            </a:pPr>
            <a:r>
              <a:rPr lang="it-IT" dirty="0">
                <a:solidFill>
                  <a:srgbClr val="242424"/>
                </a:solidFill>
              </a:rPr>
              <a:t>Types of Fiori Apps</a:t>
            </a:r>
          </a:p>
          <a:p>
            <a:pPr marL="285750" indent="-285750">
              <a:buFont typeface="Arial" panose="020B0604020202020204" pitchFamily="34" charset="0"/>
              <a:buChar char="•"/>
            </a:pPr>
            <a:r>
              <a:rPr lang="it-IT" dirty="0">
                <a:solidFill>
                  <a:srgbClr val="242424"/>
                </a:solidFill>
              </a:rPr>
              <a:t>Understanding Data Model</a:t>
            </a:r>
          </a:p>
          <a:p>
            <a:pPr marL="285750" indent="-285750">
              <a:buFont typeface="Arial" panose="020B0604020202020204" pitchFamily="34" charset="0"/>
              <a:buChar char="•"/>
            </a:pPr>
            <a:r>
              <a:rPr lang="it-IT" dirty="0">
                <a:solidFill>
                  <a:srgbClr val="242424"/>
                </a:solidFill>
              </a:rPr>
              <a:t>Creating Fiori App uisng Template in BAS</a:t>
            </a:r>
          </a:p>
          <a:p>
            <a:pPr marL="285750" indent="-285750">
              <a:buFont typeface="Arial" panose="020B0604020202020204" pitchFamily="34" charset="0"/>
              <a:buChar char="•"/>
            </a:pPr>
            <a:r>
              <a:rPr lang="it-IT" dirty="0">
                <a:solidFill>
                  <a:srgbClr val="242424"/>
                </a:solidFill>
              </a:rPr>
              <a:t>Creating Fiori App uisng Template in VS Code</a:t>
            </a:r>
          </a:p>
          <a:p>
            <a:pPr marL="285750" indent="-285750">
              <a:buFont typeface="Arial" panose="020B0604020202020204" pitchFamily="34" charset="0"/>
              <a:buChar char="•"/>
            </a:pPr>
            <a:r>
              <a:rPr lang="it-IT" dirty="0">
                <a:solidFill>
                  <a:srgbClr val="242424"/>
                </a:solidFill>
              </a:rPr>
              <a:t>Fiori UX Consistency</a:t>
            </a:r>
          </a:p>
          <a:p>
            <a:pPr marL="285750" indent="-285750">
              <a:buFont typeface="Arial" panose="020B0604020202020204" pitchFamily="34" charset="0"/>
              <a:buChar char="•"/>
            </a:pPr>
            <a:r>
              <a:rPr lang="it-IT" dirty="0">
                <a:solidFill>
                  <a:srgbClr val="242424"/>
                </a:solidFill>
              </a:rPr>
              <a:t>Introduciton to Fiori Elements</a:t>
            </a:r>
          </a:p>
          <a:p>
            <a:pPr marL="285750" indent="-285750">
              <a:buFont typeface="Arial" panose="020B0604020202020204" pitchFamily="34" charset="0"/>
              <a:buChar char="•"/>
            </a:pPr>
            <a:r>
              <a:rPr lang="it-IT" dirty="0">
                <a:solidFill>
                  <a:srgbClr val="242424"/>
                </a:solidFill>
              </a:rPr>
              <a:t>Free Style v/s Fiori Elements Apps</a:t>
            </a:r>
          </a:p>
          <a:p>
            <a:pPr marL="285750" indent="-285750">
              <a:buFont typeface="Arial" panose="020B0604020202020204" pitchFamily="34" charset="0"/>
              <a:buChar char="•"/>
            </a:pPr>
            <a:r>
              <a:rPr lang="it-IT" dirty="0">
                <a:solidFill>
                  <a:srgbClr val="242424"/>
                </a:solidFill>
              </a:rPr>
              <a:t>Developer Persona – Fiori Elements</a:t>
            </a:r>
          </a:p>
          <a:p>
            <a:pPr marL="285750" indent="-285750">
              <a:buFont typeface="Arial" panose="020B0604020202020204" pitchFamily="34" charset="0"/>
              <a:buChar char="•"/>
            </a:pPr>
            <a:r>
              <a:rPr lang="it-IT" dirty="0">
                <a:solidFill>
                  <a:srgbClr val="242424"/>
                </a:solidFill>
              </a:rPr>
              <a:t>Introduction to Annotaions.</a:t>
            </a:r>
          </a:p>
          <a:p>
            <a:pPr marL="285750" indent="-285750">
              <a:buFont typeface="Arial" panose="020B0604020202020204" pitchFamily="34" charset="0"/>
              <a:buChar char="•"/>
            </a:pPr>
            <a:r>
              <a:rPr lang="it-IT" dirty="0">
                <a:solidFill>
                  <a:srgbClr val="242424"/>
                </a:solidFill>
              </a:rPr>
              <a:t>List Report Application – Fiori Element</a:t>
            </a:r>
          </a:p>
          <a:p>
            <a:pPr marL="285750" indent="-285750">
              <a:buFont typeface="Arial" panose="020B0604020202020204" pitchFamily="34" charset="0"/>
              <a:buChar char="•"/>
            </a:pPr>
            <a:r>
              <a:rPr lang="it-IT" dirty="0">
                <a:solidFill>
                  <a:srgbClr val="242424"/>
                </a:solidFill>
              </a:rPr>
              <a:t>Analytic List Page – Fiori Element</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5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Types of Fiori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30275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AC49-233B-418D-BDBF-E20D8DF47EBE}"/>
              </a:ext>
            </a:extLst>
          </p:cNvPr>
          <p:cNvSpPr>
            <a:spLocks noGrp="1"/>
          </p:cNvSpPr>
          <p:nvPr>
            <p:ph type="title"/>
          </p:nvPr>
        </p:nvSpPr>
        <p:spPr>
          <a:xfrm>
            <a:off x="89512" y="106009"/>
            <a:ext cx="10969943" cy="711081"/>
          </a:xfrm>
        </p:spPr>
        <p:txBody>
          <a:bodyPr/>
          <a:lstStyle/>
          <a:p>
            <a:r>
              <a:rPr lang="en-US" sz="2800" dirty="0">
                <a:solidFill>
                  <a:prstClr val="black"/>
                </a:solidFill>
                <a:latin typeface="Cooper Black" panose="0208090404030B020404" pitchFamily="18" charset="0"/>
              </a:rPr>
              <a:t>Types of Fiori Apps</a:t>
            </a:r>
          </a:p>
        </p:txBody>
      </p:sp>
      <p:sp>
        <p:nvSpPr>
          <p:cNvPr id="3" name="TextBox 2">
            <a:extLst>
              <a:ext uri="{FF2B5EF4-FFF2-40B4-BE49-F238E27FC236}">
                <a16:creationId xmlns:a16="http://schemas.microsoft.com/office/drawing/2014/main" id="{C0F614DD-D293-452D-9440-86CB45BC3703}"/>
              </a:ext>
            </a:extLst>
          </p:cNvPr>
          <p:cNvSpPr txBox="1"/>
          <p:nvPr/>
        </p:nvSpPr>
        <p:spPr>
          <a:xfrm>
            <a:off x="4943872" y="6550224"/>
            <a:ext cx="3456384" cy="307777"/>
          </a:xfrm>
          <a:prstGeom prst="rect">
            <a:avLst/>
          </a:prstGeom>
          <a:noFill/>
        </p:spPr>
        <p:txBody>
          <a:bodyPr wrap="square" rtlCol="0">
            <a:spAutoFit/>
          </a:bodyPr>
          <a:lstStyle/>
          <a:p>
            <a:pPr defTabSz="1218987"/>
            <a:r>
              <a:rPr lang="en-US" sz="1400" b="1" dirty="0">
                <a:solidFill>
                  <a:prstClr val="black"/>
                </a:solidFill>
                <a:latin typeface="Arial Rounded MT Bold" panose="020F0704030504030204" pitchFamily="34" charset="0"/>
                <a:ea typeface="Arial Unicode MS" panose="020B0604020202020204" pitchFamily="34" charset="-128"/>
                <a:cs typeface="Arial Unicode MS" panose="020B0604020202020204" pitchFamily="34" charset="-128"/>
              </a:rPr>
              <a:t>www.anubhavtrainings.com</a:t>
            </a:r>
            <a:endParaRPr lang="en-IN" sz="1400" b="1" dirty="0">
              <a:solidFill>
                <a:prstClr val="black"/>
              </a:solidFill>
              <a:latin typeface="Arial Rounded MT Bold" panose="020F0704030504030204" pitchFamily="34" charset="0"/>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6C2E3A6B-9388-4401-B2EA-F5EAA09D0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393" y="106009"/>
            <a:ext cx="2335203" cy="762895"/>
          </a:xfrm>
          <a:prstGeom prst="rect">
            <a:avLst/>
          </a:prstGeom>
        </p:spPr>
      </p:pic>
      <p:sp>
        <p:nvSpPr>
          <p:cNvPr id="5" name="Rectangle 4">
            <a:extLst>
              <a:ext uri="{FF2B5EF4-FFF2-40B4-BE49-F238E27FC236}">
                <a16:creationId xmlns:a16="http://schemas.microsoft.com/office/drawing/2014/main" id="{08127C47-518E-4BBF-BF3B-4F26332CF4FB}"/>
              </a:ext>
            </a:extLst>
          </p:cNvPr>
          <p:cNvSpPr/>
          <p:nvPr/>
        </p:nvSpPr>
        <p:spPr>
          <a:xfrm>
            <a:off x="4053385" y="1058404"/>
            <a:ext cx="4722126" cy="464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Fiori Apps</a:t>
            </a:r>
            <a:endParaRPr lang="en-IN" dirty="0"/>
          </a:p>
        </p:txBody>
      </p:sp>
      <p:sp>
        <p:nvSpPr>
          <p:cNvPr id="6" name="Rectangle 5">
            <a:extLst>
              <a:ext uri="{FF2B5EF4-FFF2-40B4-BE49-F238E27FC236}">
                <a16:creationId xmlns:a16="http://schemas.microsoft.com/office/drawing/2014/main" id="{335344EB-029B-4E61-B4CE-0FA13FF6A595}"/>
              </a:ext>
            </a:extLst>
          </p:cNvPr>
          <p:cNvSpPr/>
          <p:nvPr/>
        </p:nvSpPr>
        <p:spPr>
          <a:xfrm>
            <a:off x="532263" y="2443647"/>
            <a:ext cx="30161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Transactional Fiori Apps</a:t>
            </a:r>
            <a:endParaRPr lang="en-IN" dirty="0"/>
          </a:p>
        </p:txBody>
      </p:sp>
      <p:sp>
        <p:nvSpPr>
          <p:cNvPr id="7" name="Rectangle 6">
            <a:extLst>
              <a:ext uri="{FF2B5EF4-FFF2-40B4-BE49-F238E27FC236}">
                <a16:creationId xmlns:a16="http://schemas.microsoft.com/office/drawing/2014/main" id="{211FA845-FA43-42D2-B43B-A3A34557FAC4}"/>
              </a:ext>
            </a:extLst>
          </p:cNvPr>
          <p:cNvSpPr/>
          <p:nvPr/>
        </p:nvSpPr>
        <p:spPr>
          <a:xfrm>
            <a:off x="4906370" y="2437904"/>
            <a:ext cx="30161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 Sheet / Smart Filter</a:t>
            </a:r>
            <a:endParaRPr lang="en-IN" dirty="0"/>
          </a:p>
        </p:txBody>
      </p:sp>
      <p:sp>
        <p:nvSpPr>
          <p:cNvPr id="8" name="Rectangle 7">
            <a:extLst>
              <a:ext uri="{FF2B5EF4-FFF2-40B4-BE49-F238E27FC236}">
                <a16:creationId xmlns:a16="http://schemas.microsoft.com/office/drawing/2014/main" id="{586404FA-3620-4108-8938-B88B77F40551}"/>
              </a:ext>
            </a:extLst>
          </p:cNvPr>
          <p:cNvSpPr/>
          <p:nvPr/>
        </p:nvSpPr>
        <p:spPr>
          <a:xfrm>
            <a:off x="8943441" y="2443646"/>
            <a:ext cx="30161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Analytical Fiori Apps</a:t>
            </a:r>
            <a:endParaRPr lang="en-IN" dirty="0"/>
          </a:p>
        </p:txBody>
      </p:sp>
      <p:cxnSp>
        <p:nvCxnSpPr>
          <p:cNvPr id="10" name="Connector: Elbow 9">
            <a:extLst>
              <a:ext uri="{FF2B5EF4-FFF2-40B4-BE49-F238E27FC236}">
                <a16:creationId xmlns:a16="http://schemas.microsoft.com/office/drawing/2014/main" id="{1B9023B0-B625-4EEC-816A-AB52CAD58B14}"/>
              </a:ext>
            </a:extLst>
          </p:cNvPr>
          <p:cNvCxnSpPr>
            <a:stCxn id="5" idx="2"/>
            <a:endCxn id="6" idx="0"/>
          </p:cNvCxnSpPr>
          <p:nvPr/>
        </p:nvCxnSpPr>
        <p:spPr>
          <a:xfrm rot="5400000">
            <a:off x="3766786" y="-204016"/>
            <a:ext cx="921219" cy="43741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D7857C-D6C6-4733-9D6F-8333485C9E43}"/>
              </a:ext>
            </a:extLst>
          </p:cNvPr>
          <p:cNvCxnSpPr>
            <a:stCxn id="5" idx="2"/>
            <a:endCxn id="7" idx="0"/>
          </p:cNvCxnSpPr>
          <p:nvPr/>
        </p:nvCxnSpPr>
        <p:spPr>
          <a:xfrm>
            <a:off x="6414448" y="1522428"/>
            <a:ext cx="0" cy="915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2336ABC-E778-452C-9508-A360BF1AD8D3}"/>
              </a:ext>
            </a:extLst>
          </p:cNvPr>
          <p:cNvCxnSpPr>
            <a:stCxn id="5" idx="2"/>
            <a:endCxn id="8" idx="0"/>
          </p:cNvCxnSpPr>
          <p:nvPr/>
        </p:nvCxnSpPr>
        <p:spPr>
          <a:xfrm rot="16200000" flipH="1">
            <a:off x="7972374" y="-35499"/>
            <a:ext cx="921218" cy="40370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C67A0532-781D-4D07-BAEC-83E3E5B85DE6}"/>
              </a:ext>
            </a:extLst>
          </p:cNvPr>
          <p:cNvSpPr/>
          <p:nvPr/>
        </p:nvSpPr>
        <p:spPr>
          <a:xfrm rot="16200000">
            <a:off x="8171329" y="1321044"/>
            <a:ext cx="943029" cy="22784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 name="TextBox 16">
            <a:extLst>
              <a:ext uri="{FF2B5EF4-FFF2-40B4-BE49-F238E27FC236}">
                <a16:creationId xmlns:a16="http://schemas.microsoft.com/office/drawing/2014/main" id="{8A5E043E-1CE5-4334-85AE-2625580ADBBC}"/>
              </a:ext>
            </a:extLst>
          </p:cNvPr>
          <p:cNvSpPr txBox="1"/>
          <p:nvPr/>
        </p:nvSpPr>
        <p:spPr>
          <a:xfrm>
            <a:off x="8047781" y="1574241"/>
            <a:ext cx="1710366" cy="369332"/>
          </a:xfrm>
          <a:prstGeom prst="rect">
            <a:avLst/>
          </a:prstGeom>
          <a:noFill/>
        </p:spPr>
        <p:txBody>
          <a:bodyPr wrap="square" rtlCol="0">
            <a:spAutoFit/>
          </a:bodyPr>
          <a:lstStyle/>
          <a:p>
            <a:r>
              <a:rPr lang="en-US" dirty="0"/>
              <a:t>Fiori Elements</a:t>
            </a:r>
            <a:endParaRPr lang="en-IN" dirty="0"/>
          </a:p>
        </p:txBody>
      </p:sp>
      <p:sp>
        <p:nvSpPr>
          <p:cNvPr id="18" name="Rectangle 17">
            <a:extLst>
              <a:ext uri="{FF2B5EF4-FFF2-40B4-BE49-F238E27FC236}">
                <a16:creationId xmlns:a16="http://schemas.microsoft.com/office/drawing/2014/main" id="{CD4783EF-EEDB-4C39-A5F4-8F4FFCDC7541}"/>
              </a:ext>
            </a:extLst>
          </p:cNvPr>
          <p:cNvSpPr/>
          <p:nvPr/>
        </p:nvSpPr>
        <p:spPr>
          <a:xfrm>
            <a:off x="1296929" y="3429000"/>
            <a:ext cx="2251489"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Style Fiori App</a:t>
            </a:r>
            <a:endParaRPr lang="en-IN" dirty="0"/>
          </a:p>
        </p:txBody>
      </p:sp>
      <p:sp>
        <p:nvSpPr>
          <p:cNvPr id="19" name="Rectangle 18">
            <a:extLst>
              <a:ext uri="{FF2B5EF4-FFF2-40B4-BE49-F238E27FC236}">
                <a16:creationId xmlns:a16="http://schemas.microsoft.com/office/drawing/2014/main" id="{874DFAF8-06AE-4EAA-BEB2-BACB6FA36B18}"/>
              </a:ext>
            </a:extLst>
          </p:cNvPr>
          <p:cNvSpPr/>
          <p:nvPr/>
        </p:nvSpPr>
        <p:spPr>
          <a:xfrm>
            <a:off x="1296928" y="4149928"/>
            <a:ext cx="2251489"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Details</a:t>
            </a:r>
            <a:endParaRPr lang="en-IN" dirty="0"/>
          </a:p>
        </p:txBody>
      </p:sp>
      <p:sp>
        <p:nvSpPr>
          <p:cNvPr id="20" name="Rectangle 19">
            <a:extLst>
              <a:ext uri="{FF2B5EF4-FFF2-40B4-BE49-F238E27FC236}">
                <a16:creationId xmlns:a16="http://schemas.microsoft.com/office/drawing/2014/main" id="{2FE2B939-52F7-4393-BC8D-9A25C7D4F7A8}"/>
              </a:ext>
            </a:extLst>
          </p:cNvPr>
          <p:cNvSpPr/>
          <p:nvPr/>
        </p:nvSpPr>
        <p:spPr>
          <a:xfrm>
            <a:off x="1296928" y="4806721"/>
            <a:ext cx="2251489"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Worklist</a:t>
            </a:r>
            <a:endParaRPr lang="en-IN" dirty="0"/>
          </a:p>
        </p:txBody>
      </p:sp>
      <p:sp>
        <p:nvSpPr>
          <p:cNvPr id="21" name="Rectangle 20">
            <a:extLst>
              <a:ext uri="{FF2B5EF4-FFF2-40B4-BE49-F238E27FC236}">
                <a16:creationId xmlns:a16="http://schemas.microsoft.com/office/drawing/2014/main" id="{5A07B461-97CB-4198-BDF3-2DB8897873B7}"/>
              </a:ext>
            </a:extLst>
          </p:cNvPr>
          <p:cNvSpPr/>
          <p:nvPr/>
        </p:nvSpPr>
        <p:spPr>
          <a:xfrm>
            <a:off x="1296927" y="5463514"/>
            <a:ext cx="2251489" cy="52885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BOPF Based Apps</a:t>
            </a:r>
          </a:p>
          <a:p>
            <a:pPr algn="ctr"/>
            <a:r>
              <a:rPr lang="en-US" dirty="0"/>
              <a:t>(CDS view)</a:t>
            </a:r>
            <a:endParaRPr lang="en-IN" dirty="0"/>
          </a:p>
        </p:txBody>
      </p:sp>
      <p:sp>
        <p:nvSpPr>
          <p:cNvPr id="22" name="Rectangle 21">
            <a:extLst>
              <a:ext uri="{FF2B5EF4-FFF2-40B4-BE49-F238E27FC236}">
                <a16:creationId xmlns:a16="http://schemas.microsoft.com/office/drawing/2014/main" id="{A76252A1-076D-458A-B453-A6B189C24E72}"/>
              </a:ext>
            </a:extLst>
          </p:cNvPr>
          <p:cNvSpPr/>
          <p:nvPr/>
        </p:nvSpPr>
        <p:spPr>
          <a:xfrm>
            <a:off x="5791276" y="3453840"/>
            <a:ext cx="2424675" cy="5288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Display Data in Smart table</a:t>
            </a:r>
            <a:endParaRPr lang="en-IN" dirty="0"/>
          </a:p>
        </p:txBody>
      </p:sp>
      <p:sp>
        <p:nvSpPr>
          <p:cNvPr id="24" name="Rectangle 23">
            <a:extLst>
              <a:ext uri="{FF2B5EF4-FFF2-40B4-BE49-F238E27FC236}">
                <a16:creationId xmlns:a16="http://schemas.microsoft.com/office/drawing/2014/main" id="{7B23A0F5-E6C6-4265-8DA5-932EC82E57C1}"/>
              </a:ext>
            </a:extLst>
          </p:cNvPr>
          <p:cNvSpPr/>
          <p:nvPr/>
        </p:nvSpPr>
        <p:spPr>
          <a:xfrm>
            <a:off x="5791276" y="4070287"/>
            <a:ext cx="2424675" cy="52885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Analytic List Page</a:t>
            </a:r>
            <a:endParaRPr lang="en-IN" dirty="0"/>
          </a:p>
        </p:txBody>
      </p:sp>
      <p:sp>
        <p:nvSpPr>
          <p:cNvPr id="25" name="Rectangle 24">
            <a:extLst>
              <a:ext uri="{FF2B5EF4-FFF2-40B4-BE49-F238E27FC236}">
                <a16:creationId xmlns:a16="http://schemas.microsoft.com/office/drawing/2014/main" id="{287909C9-2B01-4D8C-839E-E1ACB5435E81}"/>
              </a:ext>
            </a:extLst>
          </p:cNvPr>
          <p:cNvSpPr/>
          <p:nvPr/>
        </p:nvSpPr>
        <p:spPr>
          <a:xfrm>
            <a:off x="10010709" y="3489537"/>
            <a:ext cx="2424675" cy="52885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Browser Tile</a:t>
            </a:r>
            <a:endParaRPr lang="en-IN" dirty="0"/>
          </a:p>
        </p:txBody>
      </p:sp>
      <p:sp>
        <p:nvSpPr>
          <p:cNvPr id="26" name="Rectangle 25">
            <a:extLst>
              <a:ext uri="{FF2B5EF4-FFF2-40B4-BE49-F238E27FC236}">
                <a16:creationId xmlns:a16="http://schemas.microsoft.com/office/drawing/2014/main" id="{14EDF529-B021-44D3-86EC-139023345E7D}"/>
              </a:ext>
            </a:extLst>
          </p:cNvPr>
          <p:cNvSpPr/>
          <p:nvPr/>
        </p:nvSpPr>
        <p:spPr>
          <a:xfrm>
            <a:off x="10010709" y="4149927"/>
            <a:ext cx="2424675" cy="5288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Pages</a:t>
            </a:r>
            <a:endParaRPr lang="en-IN" dirty="0"/>
          </a:p>
        </p:txBody>
      </p:sp>
      <p:sp>
        <p:nvSpPr>
          <p:cNvPr id="27" name="Rectangle 26">
            <a:extLst>
              <a:ext uri="{FF2B5EF4-FFF2-40B4-BE49-F238E27FC236}">
                <a16:creationId xmlns:a16="http://schemas.microsoft.com/office/drawing/2014/main" id="{B8F58192-89D3-4621-B32D-94B7704F9491}"/>
              </a:ext>
            </a:extLst>
          </p:cNvPr>
          <p:cNvSpPr/>
          <p:nvPr/>
        </p:nvSpPr>
        <p:spPr>
          <a:xfrm>
            <a:off x="10010708" y="4799853"/>
            <a:ext cx="2424675" cy="5288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KPI Modeler</a:t>
            </a:r>
            <a:endParaRPr lang="en-IN" dirty="0"/>
          </a:p>
        </p:txBody>
      </p:sp>
      <p:sp>
        <p:nvSpPr>
          <p:cNvPr id="28" name="Rectangle 27">
            <a:extLst>
              <a:ext uri="{FF2B5EF4-FFF2-40B4-BE49-F238E27FC236}">
                <a16:creationId xmlns:a16="http://schemas.microsoft.com/office/drawing/2014/main" id="{CEFB0F45-6CDB-4695-BD2D-0D2B91961B46}"/>
              </a:ext>
            </a:extLst>
          </p:cNvPr>
          <p:cNvSpPr/>
          <p:nvPr/>
        </p:nvSpPr>
        <p:spPr>
          <a:xfrm>
            <a:off x="10010707" y="5464522"/>
            <a:ext cx="2424675"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Style Analytic App</a:t>
            </a:r>
            <a:endParaRPr lang="en-IN" dirty="0"/>
          </a:p>
        </p:txBody>
      </p:sp>
      <p:sp>
        <p:nvSpPr>
          <p:cNvPr id="29" name="Rectangle 28">
            <a:extLst>
              <a:ext uri="{FF2B5EF4-FFF2-40B4-BE49-F238E27FC236}">
                <a16:creationId xmlns:a16="http://schemas.microsoft.com/office/drawing/2014/main" id="{991BA06E-B453-49DC-93C8-6D9279662D13}"/>
              </a:ext>
            </a:extLst>
          </p:cNvPr>
          <p:cNvSpPr/>
          <p:nvPr/>
        </p:nvSpPr>
        <p:spPr>
          <a:xfrm>
            <a:off x="4943872" y="134861"/>
            <a:ext cx="487937" cy="21246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F2FDD621-F07D-4FDA-A686-F6E428079EFA}"/>
              </a:ext>
            </a:extLst>
          </p:cNvPr>
          <p:cNvSpPr/>
          <p:nvPr/>
        </p:nvSpPr>
        <p:spPr>
          <a:xfrm>
            <a:off x="4943872" y="383082"/>
            <a:ext cx="487937" cy="212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D7D87521-26B8-481B-B53A-A5191447C861}"/>
              </a:ext>
            </a:extLst>
          </p:cNvPr>
          <p:cNvSpPr/>
          <p:nvPr/>
        </p:nvSpPr>
        <p:spPr>
          <a:xfrm>
            <a:off x="4943872" y="641740"/>
            <a:ext cx="487937" cy="21246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C5B62435-F29D-4EF3-9C26-D478E1766BA9}"/>
              </a:ext>
            </a:extLst>
          </p:cNvPr>
          <p:cNvSpPr txBox="1"/>
          <p:nvPr/>
        </p:nvSpPr>
        <p:spPr>
          <a:xfrm>
            <a:off x="5513695" y="94192"/>
            <a:ext cx="3361507" cy="276999"/>
          </a:xfrm>
          <a:prstGeom prst="rect">
            <a:avLst/>
          </a:prstGeom>
          <a:noFill/>
        </p:spPr>
        <p:txBody>
          <a:bodyPr wrap="square" rtlCol="0">
            <a:spAutoFit/>
          </a:bodyPr>
          <a:lstStyle/>
          <a:p>
            <a:r>
              <a:rPr lang="en-US" sz="1200" dirty="0"/>
              <a:t>SAP UI5 and Fiori Development</a:t>
            </a:r>
            <a:endParaRPr lang="en-IN" sz="1200" dirty="0"/>
          </a:p>
        </p:txBody>
      </p:sp>
      <p:sp>
        <p:nvSpPr>
          <p:cNvPr id="33" name="TextBox 32">
            <a:extLst>
              <a:ext uri="{FF2B5EF4-FFF2-40B4-BE49-F238E27FC236}">
                <a16:creationId xmlns:a16="http://schemas.microsoft.com/office/drawing/2014/main" id="{3C807E9A-3EE6-4273-9637-AE983534609E}"/>
              </a:ext>
            </a:extLst>
          </p:cNvPr>
          <p:cNvSpPr txBox="1"/>
          <p:nvPr/>
        </p:nvSpPr>
        <p:spPr>
          <a:xfrm>
            <a:off x="5472752" y="373433"/>
            <a:ext cx="3361507" cy="276999"/>
          </a:xfrm>
          <a:prstGeom prst="rect">
            <a:avLst/>
          </a:prstGeom>
          <a:noFill/>
        </p:spPr>
        <p:txBody>
          <a:bodyPr wrap="square" rtlCol="0">
            <a:spAutoFit/>
          </a:bodyPr>
          <a:lstStyle/>
          <a:p>
            <a:r>
              <a:rPr lang="en-US" sz="1200" dirty="0"/>
              <a:t>ABAP on HANA Cum S.4HANA CDS</a:t>
            </a:r>
            <a:endParaRPr lang="en-IN" sz="1200" dirty="0"/>
          </a:p>
        </p:txBody>
      </p:sp>
      <p:sp>
        <p:nvSpPr>
          <p:cNvPr id="34" name="TextBox 33">
            <a:extLst>
              <a:ext uri="{FF2B5EF4-FFF2-40B4-BE49-F238E27FC236}">
                <a16:creationId xmlns:a16="http://schemas.microsoft.com/office/drawing/2014/main" id="{8EAE58A5-5150-49E2-904B-15B5BC7EDCC0}"/>
              </a:ext>
            </a:extLst>
          </p:cNvPr>
          <p:cNvSpPr txBox="1"/>
          <p:nvPr/>
        </p:nvSpPr>
        <p:spPr>
          <a:xfrm>
            <a:off x="5472751" y="630347"/>
            <a:ext cx="3361507" cy="276999"/>
          </a:xfrm>
          <a:prstGeom prst="rect">
            <a:avLst/>
          </a:prstGeom>
          <a:noFill/>
        </p:spPr>
        <p:txBody>
          <a:bodyPr wrap="square" rtlCol="0">
            <a:spAutoFit/>
          </a:bodyPr>
          <a:lstStyle/>
          <a:p>
            <a:r>
              <a:rPr lang="en-US" sz="1200" dirty="0"/>
              <a:t>Fiori Advance and Security</a:t>
            </a:r>
            <a:endParaRPr lang="en-IN" sz="1200" dirty="0"/>
          </a:p>
        </p:txBody>
      </p:sp>
      <p:sp>
        <p:nvSpPr>
          <p:cNvPr id="35" name="TextBox 34">
            <a:extLst>
              <a:ext uri="{FF2B5EF4-FFF2-40B4-BE49-F238E27FC236}">
                <a16:creationId xmlns:a16="http://schemas.microsoft.com/office/drawing/2014/main" id="{B153830D-E352-4ADB-B67D-F6E82EFC9A9D}"/>
              </a:ext>
            </a:extLst>
          </p:cNvPr>
          <p:cNvSpPr txBox="1"/>
          <p:nvPr/>
        </p:nvSpPr>
        <p:spPr>
          <a:xfrm>
            <a:off x="4612943" y="4923667"/>
            <a:ext cx="5011450" cy="923330"/>
          </a:xfrm>
          <a:prstGeom prst="rect">
            <a:avLst/>
          </a:prstGeom>
          <a:noFill/>
        </p:spPr>
        <p:txBody>
          <a:bodyPr wrap="square" rtlCol="0">
            <a:spAutoFit/>
          </a:bodyPr>
          <a:lstStyle/>
          <a:p>
            <a:r>
              <a:rPr lang="en-US" dirty="0"/>
              <a:t>There 2 ways to create these apps</a:t>
            </a:r>
          </a:p>
          <a:p>
            <a:pPr marL="285750" indent="-285750">
              <a:buFontTx/>
              <a:buChar char="-"/>
            </a:pPr>
            <a:r>
              <a:rPr lang="en-US" dirty="0"/>
              <a:t>Using CDS View based annotations</a:t>
            </a:r>
          </a:p>
          <a:p>
            <a:pPr marL="285750" indent="-285750">
              <a:buFontTx/>
              <a:buChar char="-"/>
            </a:pPr>
            <a:r>
              <a:rPr lang="en-US" b="1" dirty="0">
                <a:solidFill>
                  <a:srgbClr val="00B050"/>
                </a:solidFill>
              </a:rPr>
              <a:t>SAP BAS/VS Code </a:t>
            </a:r>
            <a:r>
              <a:rPr lang="en-US" b="1">
                <a:solidFill>
                  <a:srgbClr val="00B050"/>
                </a:solidFill>
              </a:rPr>
              <a:t>annotation Editor</a:t>
            </a:r>
            <a:endParaRPr lang="en-IN" b="1" dirty="0">
              <a:solidFill>
                <a:srgbClr val="00B050"/>
              </a:solidFill>
            </a:endParaRPr>
          </a:p>
        </p:txBody>
      </p:sp>
    </p:spTree>
    <p:extLst>
      <p:ext uri="{BB962C8B-B14F-4D97-AF65-F5344CB8AC3E}">
        <p14:creationId xmlns:p14="http://schemas.microsoft.com/office/powerpoint/2010/main" val="1757777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1629</Words>
  <Application>Microsoft Office PowerPoint</Application>
  <PresentationFormat>Widescreen</PresentationFormat>
  <Paragraphs>200</Paragraphs>
  <Slides>24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 Rounded MT Bold</vt:lpstr>
      <vt:lpstr>Calibri</vt:lpstr>
      <vt:lpstr>Calibri (Body)</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Fiori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4</cp:revision>
  <dcterms:created xsi:type="dcterms:W3CDTF">2023-08-10T16:09:42Z</dcterms:created>
  <dcterms:modified xsi:type="dcterms:W3CDTF">2023-08-11T02:16:26Z</dcterms:modified>
</cp:coreProperties>
</file>